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9" r:id="rId3"/>
    <p:sldId id="258" r:id="rId4"/>
    <p:sldId id="275" r:id="rId5"/>
    <p:sldId id="274" r:id="rId6"/>
    <p:sldId id="276" r:id="rId7"/>
    <p:sldId id="270" r:id="rId8"/>
    <p:sldId id="286" r:id="rId9"/>
    <p:sldId id="266" r:id="rId10"/>
    <p:sldId id="268" r:id="rId11"/>
    <p:sldId id="282" r:id="rId12"/>
    <p:sldId id="283" r:id="rId13"/>
    <p:sldId id="284" r:id="rId14"/>
    <p:sldId id="267" r:id="rId15"/>
    <p:sldId id="287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99"/>
    <a:srgbClr val="003399"/>
    <a:srgbClr val="001C74"/>
    <a:srgbClr val="990000"/>
    <a:srgbClr val="FF0000"/>
    <a:srgbClr val="000000"/>
    <a:srgbClr val="045C0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163" autoAdjust="0"/>
    <p:restoredTop sz="94514" autoAdjust="0"/>
  </p:normalViewPr>
  <p:slideViewPr>
    <p:cSldViewPr>
      <p:cViewPr>
        <p:scale>
          <a:sx n="75" d="100"/>
          <a:sy n="75" d="100"/>
        </p:scale>
        <p:origin x="-1332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954382-EDE7-483A-89EB-C6315B1E21FA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31552D-43E2-4697-A056-9FCDCF7066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83723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31552D-43E2-4697-A056-9FCDCF70665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22520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31552D-43E2-4697-A056-9FCDCF706652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93067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B45DF-6AB6-4370-80AF-D8773B6F28F6}" type="datetimeFigureOut">
              <a:rPr lang="ru-RU"/>
              <a:pPr>
                <a:defRPr/>
              </a:pPr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BD2AA-D8DC-41E1-9D3B-549B0A677F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3A68D-6333-4C5E-86A5-0D27C2E74626}" type="datetimeFigureOut">
              <a:rPr lang="ru-RU"/>
              <a:pPr>
                <a:defRPr/>
              </a:pPr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C5C1B-BB08-4EFF-ABDC-4ECF65E686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0A2E6-30AE-4C97-ABBE-FE9D7794D69E}" type="datetimeFigureOut">
              <a:rPr lang="ru-RU"/>
              <a:pPr>
                <a:defRPr/>
              </a:pPr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553B00-DC5E-444F-8532-7AE0A8B1B8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C0D48-211C-4FA1-8DBC-5EEDA756D6DE}" type="datetimeFigureOut">
              <a:rPr lang="ru-RU"/>
              <a:pPr>
                <a:defRPr/>
              </a:pPr>
              <a:t>15.02.2021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497CC-BA0C-4CF5-8D37-5B05D60CC8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7496AA-CB4A-483D-93AD-AD12C069B8D3}" type="datetimeFigureOut">
              <a:rPr lang="ru-RU"/>
              <a:pPr>
                <a:defRPr/>
              </a:pPr>
              <a:t>15.02.2021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811634-3AA6-4B81-A347-CC2A4EA612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253F7-D68D-4CC9-BCAF-77845849E8C6}" type="datetimeFigureOut">
              <a:rPr lang="ru-RU"/>
              <a:pPr>
                <a:defRPr/>
              </a:pPr>
              <a:t>15.02.2021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455A1E-D991-451B-8CDC-925B840BFD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DE335-7297-4348-AF91-48138C186511}" type="datetimeFigureOut">
              <a:rPr lang="ru-RU"/>
              <a:pPr>
                <a:defRPr/>
              </a:pPr>
              <a:t>15.02.2021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575266-839E-407E-8417-5437ADBE80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21749-9DEE-4263-A89D-E3872561BCA5}" type="datetimeFigureOut">
              <a:rPr lang="ru-RU"/>
              <a:pPr>
                <a:defRPr/>
              </a:pPr>
              <a:t>15.02.2021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585578-3303-4F07-9AE7-5061C529F4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877E5-4140-44C7-8426-AA6C797212BF}" type="datetimeFigureOut">
              <a:rPr lang="ru-RU"/>
              <a:pPr>
                <a:defRPr/>
              </a:pPr>
              <a:t>15.02.2021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28F14-ED8F-4959-86D5-1D3CBF64A3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78C2E5-DCE0-468E-AD34-5DF3BCA035D2}" type="datetimeFigureOut">
              <a:rPr lang="ru-RU"/>
              <a:pPr>
                <a:defRPr/>
              </a:pPr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18815-F74F-4FAD-B2A8-AD84C3D7AF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4094C-D64A-4092-AF9C-61042151B9F9}" type="datetimeFigureOut">
              <a:rPr lang="ru-RU"/>
              <a:pPr>
                <a:defRPr/>
              </a:pPr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423AE-21D5-4312-B4C2-037FAE3AE3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6116F60-555F-4D5B-8A6E-CB4721367D02}" type="datetimeFigureOut">
              <a:rPr lang="ru-RU"/>
              <a:pPr>
                <a:defRPr/>
              </a:pPr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4518829-53DF-4DFF-A4A8-6B9004AC00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 advClick="0" advTm="7000">
    <p:rand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3314" name="Picture 5" descr="40e23325333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7" name="TextBox 6"/>
          <p:cNvSpPr txBox="1"/>
          <p:nvPr/>
        </p:nvSpPr>
        <p:spPr>
          <a:xfrm>
            <a:off x="1928792" y="265093"/>
            <a:ext cx="6400427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П</a:t>
            </a:r>
            <a:r>
              <a:rPr lang="ru-RU" sz="8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ортфолио</a:t>
            </a:r>
            <a:endParaRPr lang="ru-RU" sz="8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  <p:pic>
        <p:nvPicPr>
          <p:cNvPr id="13316" name="Picture 3" descr="C:\Documents and Settings\Кирилл\Рабочий стол\МАМА\анимация\07acdff8d19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451" y="3849688"/>
            <a:ext cx="3929063" cy="30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Прямоугольник 4"/>
          <p:cNvSpPr>
            <a:spLocks noChangeArrowheads="1"/>
          </p:cNvSpPr>
          <p:nvPr/>
        </p:nvSpPr>
        <p:spPr bwMode="auto">
          <a:xfrm>
            <a:off x="611561" y="1700215"/>
            <a:ext cx="7920880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Воспитателя 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Учителя-логопеда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Педагога-психолога 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МБДОУ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"</a:t>
            </a: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Детский сад №16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 "</a:t>
            </a: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Алёнушка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"</a:t>
            </a: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                с. Синицыно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"</a:t>
            </a:r>
          </a:p>
          <a:p>
            <a:pPr algn="ctr"/>
            <a:endParaRPr lang="ru-RU" sz="3200" b="1" dirty="0">
              <a:solidFill>
                <a:srgbClr val="002060"/>
              </a:solidFill>
              <a:latin typeface="Monotype Corsiva" pitchFamily="66" charset="0"/>
            </a:endParaRPr>
          </a:p>
          <a:p>
            <a:pPr algn="ctr"/>
            <a:endParaRPr lang="ru-RU" sz="2800" dirty="0" smtClean="0">
              <a:solidFill>
                <a:srgbClr val="001C74"/>
              </a:solidFill>
              <a:latin typeface="Verdana" pitchFamily="34" charset="0"/>
            </a:endParaRPr>
          </a:p>
          <a:p>
            <a:pPr algn="ctr"/>
            <a:r>
              <a:rPr lang="ru-RU" sz="2800" dirty="0" smtClean="0">
                <a:solidFill>
                  <a:srgbClr val="001C74"/>
                </a:solidFill>
                <a:latin typeface="Verdana" pitchFamily="34" charset="0"/>
              </a:rPr>
              <a:t>                  </a:t>
            </a:r>
            <a:endParaRPr lang="ru-RU" sz="2800" dirty="0">
              <a:solidFill>
                <a:srgbClr val="001C74"/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 advClick="0" advTm="7000"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4338" name="Picture 5" descr="40e23325333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340" name="Прямоугольник 5"/>
          <p:cNvSpPr>
            <a:spLocks noChangeArrowheads="1"/>
          </p:cNvSpPr>
          <p:nvPr/>
        </p:nvSpPr>
        <p:spPr bwMode="auto">
          <a:xfrm>
            <a:off x="4349949" y="1903537"/>
            <a:ext cx="4248347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000099"/>
                </a:solidFill>
                <a:latin typeface="Monotype Corsiva" pitchFamily="66" charset="0"/>
              </a:rPr>
              <a:t>Шарикова </a:t>
            </a:r>
          </a:p>
          <a:p>
            <a:pPr algn="ctr"/>
            <a:r>
              <a:rPr lang="ru-RU" sz="6000" b="1" dirty="0" smtClean="0">
                <a:solidFill>
                  <a:srgbClr val="000099"/>
                </a:solidFill>
                <a:latin typeface="Monotype Corsiva" pitchFamily="66" charset="0"/>
              </a:rPr>
              <a:t>Юлия Сергеевна</a:t>
            </a:r>
          </a:p>
          <a:p>
            <a:r>
              <a:rPr lang="ru-RU" sz="2400" b="1" u="sng" dirty="0">
                <a:solidFill>
                  <a:srgbClr val="99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/>
            </a:r>
            <a:br>
              <a:rPr lang="ru-RU" sz="2400" b="1" u="sng" dirty="0">
                <a:solidFill>
                  <a:srgbClr val="99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2400" b="1" u="sng" dirty="0">
                <a:solidFill>
                  <a:srgbClr val="99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/>
            </a:r>
            <a:br>
              <a:rPr lang="ru-RU" sz="2400" b="1" u="sng" dirty="0">
                <a:solidFill>
                  <a:srgbClr val="99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endParaRPr lang="ru-RU" sz="2400" b="1" u="sng" dirty="0">
              <a:solidFill>
                <a:srgbClr val="990000"/>
              </a:solidFill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ru-RU" sz="2400" dirty="0" smtClean="0">
                <a:solidFill>
                  <a:srgbClr val="002060"/>
                </a:solidFill>
                <a:latin typeface="Monotype Corsiva" pitchFamily="66" charset="0"/>
              </a:rPr>
              <a:t>  </a:t>
            </a:r>
            <a:endParaRPr lang="ru-RU" sz="2400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7" name="Рисунок 6" descr="Шарикова Ю С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548680"/>
            <a:ext cx="3591329" cy="5724640"/>
          </a:xfrm>
          <a:prstGeom prst="rect">
            <a:avLst/>
          </a:prstGeom>
        </p:spPr>
      </p:pic>
    </p:spTree>
  </p:cSld>
  <p:clrMapOvr>
    <a:masterClrMapping/>
  </p:clrMapOvr>
  <p:transition advClick="0" advTm="7000"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5362" name="Picture 5" descr="40e23325333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15363" name="Прямоугольник 4"/>
          <p:cNvSpPr>
            <a:spLocks noChangeArrowheads="1"/>
          </p:cNvSpPr>
          <p:nvPr/>
        </p:nvSpPr>
        <p:spPr bwMode="auto">
          <a:xfrm>
            <a:off x="1331914" y="692150"/>
            <a:ext cx="6408737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Общие сведения:</a:t>
            </a:r>
          </a:p>
          <a:p>
            <a:r>
              <a:rPr lang="ru-RU" sz="2400" b="1" dirty="0" smtClean="0">
                <a:latin typeface="Monotype Corsiva" panose="03010101010201010101" pitchFamily="66" charset="0"/>
                <a:cs typeface="Microsoft Sans Serif" panose="020B0604020202020204" pitchFamily="34" charset="0"/>
              </a:rPr>
              <a:t>1).Шарикова Юлия Сергеевна</a:t>
            </a:r>
          </a:p>
          <a:p>
            <a:r>
              <a:rPr lang="ru-RU" sz="2400" b="1" dirty="0" smtClean="0">
                <a:latin typeface="Monotype Corsiva" panose="03010101010201010101" pitchFamily="66" charset="0"/>
                <a:cs typeface="Microsoft Sans Serif" panose="020B0604020202020204" pitchFamily="34" charset="0"/>
              </a:rPr>
              <a:t>2).16.08.1992 года рождения, Херсонская область</a:t>
            </a:r>
          </a:p>
          <a:p>
            <a:r>
              <a:rPr lang="ru-RU" sz="2400" b="1" dirty="0" smtClean="0">
                <a:latin typeface="Monotype Corsiva" panose="03010101010201010101" pitchFamily="66" charset="0"/>
                <a:cs typeface="Microsoft Sans Serif" panose="020B0604020202020204" pitchFamily="34" charset="0"/>
              </a:rPr>
              <a:t>3).Образование-высшее:Мелитопольский государственный педагогический университет им. Б.Хмельницкого 2009-2014г.Специальность «химия-биология»</a:t>
            </a:r>
          </a:p>
          <a:p>
            <a:endParaRPr lang="ru-RU" sz="2400" b="1" dirty="0" smtClean="0">
              <a:latin typeface="Monotype Corsiva" panose="03010101010201010101" pitchFamily="66" charset="0"/>
              <a:cs typeface="Microsoft Sans Serif" panose="020B0604020202020204" pitchFamily="34" charset="0"/>
            </a:endParaRPr>
          </a:p>
          <a:p>
            <a:r>
              <a:rPr lang="ru-RU" sz="2400" b="1" dirty="0" smtClean="0">
                <a:latin typeface="Monotype Corsiva" panose="03010101010201010101" pitchFamily="66" charset="0"/>
                <a:cs typeface="Microsoft Sans Serif" panose="020B0604020202020204" pitchFamily="34" charset="0"/>
              </a:rPr>
              <a:t>4).Курсы о профессиональной переподготовке: Институт повышения квалификации г.Брянск, с 27.02.2018года по 07.08.2018г  по программе «Педагогика методика дошкольного образования»</a:t>
            </a:r>
          </a:p>
          <a:p>
            <a:r>
              <a:rPr lang="ru-RU" sz="2400" b="1" dirty="0" smtClean="0">
                <a:latin typeface="Monotype Corsiva" panose="03010101010201010101" pitchFamily="66" charset="0"/>
                <a:cs typeface="Microsoft Sans Serif" panose="020B0604020202020204" pitchFamily="34" charset="0"/>
              </a:rPr>
              <a:t>Воспитатель детей дошкольного возраста.</a:t>
            </a:r>
          </a:p>
          <a:p>
            <a:endParaRPr lang="ru-RU" sz="2400" b="1" dirty="0">
              <a:solidFill>
                <a:srgbClr val="C00000"/>
              </a:solidFill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</p:cSld>
  <p:clrMapOvr>
    <a:masterClrMapping/>
  </p:clrMapOvr>
  <p:transition advClick="0" advTm="7000"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6386" name="Picture 5" descr="40e23325333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79718" cy="6858000"/>
          </a:xfrm>
          <a:noFill/>
        </p:spPr>
      </p:pic>
      <p:sp>
        <p:nvSpPr>
          <p:cNvPr id="16387" name="TextBox 9"/>
          <p:cNvSpPr txBox="1">
            <a:spLocks noChangeArrowheads="1"/>
          </p:cNvSpPr>
          <p:nvPr/>
        </p:nvSpPr>
        <p:spPr bwMode="auto">
          <a:xfrm>
            <a:off x="1845468" y="620714"/>
            <a:ext cx="55245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3200" b="1" dirty="0">
              <a:solidFill>
                <a:srgbClr val="990000"/>
              </a:solidFill>
              <a:latin typeface="Calibri" pitchFamily="34" charset="0"/>
            </a:endParaRPr>
          </a:p>
        </p:txBody>
      </p:sp>
      <p:sp>
        <p:nvSpPr>
          <p:cNvPr id="16388" name="Rectangle 1"/>
          <p:cNvSpPr>
            <a:spLocks noChangeArrowheads="1"/>
          </p:cNvSpPr>
          <p:nvPr/>
        </p:nvSpPr>
        <p:spPr bwMode="auto">
          <a:xfrm>
            <a:off x="1214437" y="4792277"/>
            <a:ext cx="678656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altLang="zh-CN" sz="1200">
                <a:solidFill>
                  <a:srgbClr val="000099"/>
                </a:solidFill>
                <a:latin typeface="Liberation Serif"/>
              </a:rPr>
              <a:t>      </a:t>
            </a:r>
            <a:endParaRPr lang="ru-RU" altLang="zh-CN" sz="1200">
              <a:latin typeface="Calibri" pitchFamily="34" charset="0"/>
            </a:endParaRPr>
          </a:p>
        </p:txBody>
      </p:sp>
      <p:sp>
        <p:nvSpPr>
          <p:cNvPr id="16389" name="TextBox 7"/>
          <p:cNvSpPr txBox="1">
            <a:spLocks noChangeArrowheads="1"/>
          </p:cNvSpPr>
          <p:nvPr/>
        </p:nvSpPr>
        <p:spPr bwMode="auto">
          <a:xfrm>
            <a:off x="1500166" y="548580"/>
            <a:ext cx="6408712" cy="630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Monotype Corsiva" pitchFamily="66" charset="0"/>
                <a:cs typeface="Microsoft Sans Serif" panose="020B0604020202020204" pitchFamily="34" charset="0"/>
              </a:rPr>
              <a:t>5).Курсы профессиональной переподготовки</a:t>
            </a:r>
          </a:p>
          <a:p>
            <a:r>
              <a:rPr lang="ru-RU" sz="2400" b="1" dirty="0" smtClean="0">
                <a:latin typeface="Monotype Corsiva" pitchFamily="66" charset="0"/>
                <a:cs typeface="Microsoft Sans Serif" panose="020B0604020202020204" pitchFamily="34" charset="0"/>
              </a:rPr>
              <a:t>ООО «Учитель –Инфо» с 04.08.2020 года по 12.10.2020года. «Специальное (дефектологическое ) образование: логопедия»</a:t>
            </a:r>
          </a:p>
          <a:p>
            <a:r>
              <a:rPr lang="ru-RU" sz="2400" b="1" dirty="0" smtClean="0">
                <a:latin typeface="Monotype Corsiva" pitchFamily="66" charset="0"/>
                <a:cs typeface="Microsoft Sans Serif" panose="020B0604020202020204" pitchFamily="34" charset="0"/>
              </a:rPr>
              <a:t>6).Курсы профессиональной переподготовки </a:t>
            </a:r>
          </a:p>
          <a:p>
            <a:r>
              <a:rPr lang="ru-RU" sz="2400" b="1" dirty="0" smtClean="0">
                <a:latin typeface="Monotype Corsiva" pitchFamily="66" charset="0"/>
                <a:cs typeface="Microsoft Sans Serif" panose="020B0604020202020204" pitchFamily="34" charset="0"/>
              </a:rPr>
              <a:t>ООО «Учитель – Инфо» с 19.05.2020 года по </a:t>
            </a:r>
          </a:p>
          <a:p>
            <a:r>
              <a:rPr lang="ru-RU" sz="2400" b="1" dirty="0" smtClean="0">
                <a:latin typeface="Monotype Corsiva" pitchFamily="66" charset="0"/>
                <a:cs typeface="Microsoft Sans Serif" panose="020B0604020202020204" pitchFamily="34" charset="0"/>
              </a:rPr>
              <a:t>03.08.2020года. «Психолого-педагогическое образование</a:t>
            </a:r>
          </a:p>
          <a:p>
            <a:r>
              <a:rPr lang="ru-RU" sz="2400" b="1" dirty="0" smtClean="0">
                <a:latin typeface="Monotype Corsiva" pitchFamily="66" charset="0"/>
                <a:cs typeface="Microsoft Sans Serif" panose="020B0604020202020204" pitchFamily="34" charset="0"/>
              </a:rPr>
              <a:t>7).Курсы  профессиональной переподготовки </a:t>
            </a:r>
          </a:p>
          <a:p>
            <a:r>
              <a:rPr lang="ru-RU" sz="2400" b="1" dirty="0" smtClean="0">
                <a:latin typeface="Monotype Corsiva" pitchFamily="66" charset="0"/>
                <a:cs typeface="Microsoft Sans Serif" panose="020B0604020202020204" pitchFamily="34" charset="0"/>
              </a:rPr>
              <a:t>ООО «Учитель-Инфо» с 18.02.2020 года по</a:t>
            </a:r>
          </a:p>
          <a:p>
            <a:r>
              <a:rPr lang="ru-RU" sz="2400" b="1" dirty="0" smtClean="0">
                <a:latin typeface="Monotype Corsiva" pitchFamily="66" charset="0"/>
                <a:cs typeface="Microsoft Sans Serif" panose="020B0604020202020204" pitchFamily="34" charset="0"/>
              </a:rPr>
              <a:t>18.05.2020года. «Педагог дополнительного образования детей и </a:t>
            </a:r>
            <a:r>
              <a:rPr lang="ru-RU" sz="2400" b="1" smtClean="0">
                <a:latin typeface="Monotype Corsiva" pitchFamily="66" charset="0"/>
                <a:cs typeface="Microsoft Sans Serif" panose="020B0604020202020204" pitchFamily="34" charset="0"/>
              </a:rPr>
              <a:t>взрослых»</a:t>
            </a:r>
          </a:p>
          <a:p>
            <a:endParaRPr lang="ru-RU" sz="2400" b="1" dirty="0" smtClean="0">
              <a:latin typeface="Monotype Corsiva" pitchFamily="66" charset="0"/>
              <a:cs typeface="Microsoft Sans Serif" panose="020B0604020202020204" pitchFamily="34" charset="0"/>
            </a:endParaRPr>
          </a:p>
          <a:p>
            <a:r>
              <a:rPr lang="ru-RU" sz="2400" b="1" dirty="0" smtClean="0">
                <a:latin typeface="Monotype Corsiva" pitchFamily="66" charset="0"/>
                <a:cs typeface="Microsoft Sans Serif" panose="020B0604020202020204" pitchFamily="34" charset="0"/>
              </a:rPr>
              <a:t>8) Педагогический стаж-4 года.</a:t>
            </a:r>
          </a:p>
          <a:p>
            <a:r>
              <a:rPr lang="ru-RU" sz="2800" b="1" i="1" u="sng" dirty="0" smtClean="0">
                <a:solidFill>
                  <a:srgbClr val="990000"/>
                </a:solidFill>
              </a:rPr>
              <a:t> </a:t>
            </a:r>
            <a:endParaRPr lang="ru-RU" sz="2800" b="1" i="1" u="sng" dirty="0">
              <a:solidFill>
                <a:srgbClr val="990000"/>
              </a:solidFill>
            </a:endParaRPr>
          </a:p>
          <a:p>
            <a:pPr algn="ctr"/>
            <a:endParaRPr lang="ru-RU" sz="4000" b="1" dirty="0">
              <a:solidFill>
                <a:srgbClr val="003399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66486193"/>
      </p:ext>
    </p:extLst>
  </p:cSld>
  <p:clrMapOvr>
    <a:masterClrMapping/>
  </p:clrMapOvr>
  <p:transition advClick="0" advTm="7000"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5" descr="40e23325333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16388" name="Rectangle 1"/>
          <p:cNvSpPr>
            <a:spLocks noChangeArrowheads="1"/>
          </p:cNvSpPr>
          <p:nvPr/>
        </p:nvSpPr>
        <p:spPr bwMode="auto">
          <a:xfrm>
            <a:off x="1214437" y="4792277"/>
            <a:ext cx="678656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altLang="zh-CN" sz="1200">
                <a:solidFill>
                  <a:srgbClr val="000099"/>
                </a:solidFill>
                <a:latin typeface="Liberation Serif"/>
              </a:rPr>
              <a:t>      </a:t>
            </a:r>
            <a:endParaRPr lang="ru-RU" altLang="zh-CN" sz="1200">
              <a:latin typeface="Calibri" pitchFamily="34" charset="0"/>
            </a:endParaRPr>
          </a:p>
        </p:txBody>
      </p:sp>
      <p:sp>
        <p:nvSpPr>
          <p:cNvPr id="7" name="TextBox 9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1331640" y="2828036"/>
            <a:ext cx="648072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99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/>
            </a:r>
            <a:br>
              <a:rPr lang="ru-RU" sz="2800" dirty="0">
                <a:solidFill>
                  <a:srgbClr val="99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3200" dirty="0"/>
              <a:t/>
            </a:r>
            <a:br>
              <a:rPr lang="ru-RU" sz="3200" dirty="0"/>
            </a:br>
            <a:endParaRPr lang="ru-RU" sz="2800" dirty="0">
              <a:solidFill>
                <a:srgbClr val="003399"/>
              </a:solidFill>
            </a:endParaRPr>
          </a:p>
        </p:txBody>
      </p:sp>
      <p:pic>
        <p:nvPicPr>
          <p:cNvPr id="6" name="Рисунок 5" descr="диплом Шарикова логопед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16" y="476672"/>
            <a:ext cx="4608512" cy="2996952"/>
          </a:xfrm>
          <a:prstGeom prst="rect">
            <a:avLst/>
          </a:prstGeom>
        </p:spPr>
      </p:pic>
      <p:pic>
        <p:nvPicPr>
          <p:cNvPr id="8" name="Рисунок 7" descr="педагог-психолог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87824" y="3429000"/>
            <a:ext cx="4896544" cy="302433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72659723"/>
      </p:ext>
    </p:extLst>
  </p:cSld>
  <p:clrMapOvr>
    <a:masterClrMapping/>
  </p:clrMapOvr>
  <p:transition advClick="0" advTm="7000"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5" descr="40e23325333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9649" y="0"/>
            <a:ext cx="9144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080120"/>
          </a:xfrm>
        </p:spPr>
        <p:txBody>
          <a:bodyPr/>
          <a:lstStyle/>
          <a:p>
            <a:pPr eaLnBrk="1" hangingPunct="1"/>
            <a:r>
              <a:rPr lang="ru-RU" sz="3600" b="1" dirty="0" smtClean="0">
                <a:solidFill>
                  <a:srgbClr val="C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endParaRPr lang="ru-RU" sz="3600" b="1" dirty="0" smtClean="0">
              <a:solidFill>
                <a:srgbClr val="C00000"/>
              </a:solidFill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8438" name="Rectangle 75"/>
          <p:cNvSpPr>
            <a:spLocks noChangeArrowheads="1"/>
          </p:cNvSpPr>
          <p:nvPr/>
        </p:nvSpPr>
        <p:spPr bwMode="auto">
          <a:xfrm>
            <a:off x="1187451" y="2781301"/>
            <a:ext cx="309721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0099"/>
                </a:solidFill>
              </a:rPr>
              <a:t> </a:t>
            </a:r>
            <a:endParaRPr lang="ru-RU" sz="1600" b="1" dirty="0">
              <a:solidFill>
                <a:srgbClr val="000099"/>
              </a:solidFill>
            </a:endParaRPr>
          </a:p>
        </p:txBody>
      </p:sp>
      <p:sp>
        <p:nvSpPr>
          <p:cNvPr id="18442" name="Rectangle 77"/>
          <p:cNvSpPr>
            <a:spLocks noChangeArrowheads="1"/>
          </p:cNvSpPr>
          <p:nvPr/>
        </p:nvSpPr>
        <p:spPr bwMode="auto">
          <a:xfrm>
            <a:off x="4787901" y="6021389"/>
            <a:ext cx="374491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0099"/>
                </a:solidFill>
              </a:rPr>
              <a:t> </a:t>
            </a:r>
            <a:endParaRPr lang="ru-RU" sz="1600" b="1" dirty="0">
              <a:solidFill>
                <a:srgbClr val="000099"/>
              </a:solidFill>
            </a:endParaRPr>
          </a:p>
        </p:txBody>
      </p:sp>
      <p:pic>
        <p:nvPicPr>
          <p:cNvPr id="9" name="Рисунок 8" descr="доп.об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03648" y="620688"/>
            <a:ext cx="5184576" cy="2736304"/>
          </a:xfrm>
          <a:prstGeom prst="rect">
            <a:avLst/>
          </a:prstGeom>
        </p:spPr>
      </p:pic>
      <p:pic>
        <p:nvPicPr>
          <p:cNvPr id="7" name="Рисунок 6" descr="IMG_20210212_00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7686" y="3429000"/>
            <a:ext cx="4022600" cy="2723294"/>
          </a:xfrm>
          <a:prstGeom prst="rect">
            <a:avLst/>
          </a:prstGeom>
        </p:spPr>
      </p:pic>
      <p:pic>
        <p:nvPicPr>
          <p:cNvPr id="8" name="Рисунок 7" descr="профессиональная переподготовка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1472" y="3571876"/>
            <a:ext cx="3740489" cy="264520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52581459"/>
      </p:ext>
    </p:extLst>
  </p:cSld>
  <p:clrMapOvr>
    <a:masterClrMapping/>
  </p:clrMapOvr>
  <p:transition advClick="0" advTm="7000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4" name="TextBox 9"/>
          <p:cNvSpPr txBox="1">
            <a:spLocks noChangeArrowheads="1"/>
          </p:cNvSpPr>
          <p:nvPr/>
        </p:nvSpPr>
        <p:spPr bwMode="auto">
          <a:xfrm>
            <a:off x="1042988" y="3357564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hlink"/>
                </a:solidFill>
                <a:latin typeface="Monotype Corsiva" pitchFamily="66" charset="0"/>
              </a:rPr>
              <a:t> </a:t>
            </a:r>
            <a:endParaRPr lang="ru-RU" sz="1400" b="1" dirty="0">
              <a:solidFill>
                <a:schemeClr val="hlink"/>
              </a:solidFill>
              <a:latin typeface="Monotype Corsiva" pitchFamily="66" charset="0"/>
            </a:endParaRPr>
          </a:p>
        </p:txBody>
      </p:sp>
      <p:pic>
        <p:nvPicPr>
          <p:cNvPr id="19458" name="Picture 5" descr="40e233253335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73023" y="0"/>
            <a:ext cx="9144000" cy="6858000"/>
          </a:xfrm>
          <a:noFill/>
        </p:spPr>
      </p:pic>
      <p:sp>
        <p:nvSpPr>
          <p:cNvPr id="1945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642194"/>
          </a:xfrm>
        </p:spPr>
        <p:txBody>
          <a:bodyPr/>
          <a:lstStyle/>
          <a:p>
            <a:pPr eaLnBrk="1" hangingPunct="1"/>
            <a:r>
              <a:rPr lang="ru-RU" sz="4000" b="1" dirty="0" smtClean="0">
                <a:solidFill>
                  <a:srgbClr val="FF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Мои достижения</a:t>
            </a:r>
          </a:p>
        </p:txBody>
      </p:sp>
      <p:sp>
        <p:nvSpPr>
          <p:cNvPr id="19463" name="TextBox 9"/>
          <p:cNvSpPr txBox="1">
            <a:spLocks noChangeArrowheads="1"/>
          </p:cNvSpPr>
          <p:nvPr/>
        </p:nvSpPr>
        <p:spPr bwMode="auto">
          <a:xfrm>
            <a:off x="2792415" y="447416"/>
            <a:ext cx="49482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rgbClr val="990000"/>
                </a:solidFill>
                <a:latin typeface="Monotype Corsiva" pitchFamily="66" charset="0"/>
              </a:rPr>
              <a:t> </a:t>
            </a:r>
            <a:endParaRPr lang="ru-RU" sz="2400" b="1" dirty="0">
              <a:solidFill>
                <a:srgbClr val="990000"/>
              </a:solidFill>
              <a:latin typeface="Calibri" pitchFamily="34" charset="0"/>
            </a:endParaRPr>
          </a:p>
        </p:txBody>
      </p:sp>
      <p:sp>
        <p:nvSpPr>
          <p:cNvPr id="19465" name="TextBox 9"/>
          <p:cNvSpPr txBox="1">
            <a:spLocks noChangeArrowheads="1"/>
          </p:cNvSpPr>
          <p:nvPr/>
        </p:nvSpPr>
        <p:spPr bwMode="auto">
          <a:xfrm>
            <a:off x="4755481" y="5987883"/>
            <a:ext cx="295275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hlink"/>
                </a:solidFill>
                <a:latin typeface="Monotype Corsiva" pitchFamily="66" charset="0"/>
              </a:rPr>
              <a:t> </a:t>
            </a:r>
            <a:endParaRPr lang="ru-RU" sz="1600" b="1" dirty="0">
              <a:solidFill>
                <a:schemeClr val="hlink"/>
              </a:solidFill>
              <a:latin typeface="Calibri" pitchFamily="34" charset="0"/>
            </a:endParaRPr>
          </a:p>
        </p:txBody>
      </p:sp>
      <p:sp>
        <p:nvSpPr>
          <p:cNvPr id="19466" name="TextBox 9"/>
          <p:cNvSpPr txBox="1">
            <a:spLocks noChangeArrowheads="1"/>
          </p:cNvSpPr>
          <p:nvPr/>
        </p:nvSpPr>
        <p:spPr bwMode="auto">
          <a:xfrm>
            <a:off x="1258890" y="5949951"/>
            <a:ext cx="32400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hlink"/>
                </a:solidFill>
                <a:latin typeface="Monotype Corsiva" pitchFamily="66" charset="0"/>
              </a:rPr>
              <a:t> </a:t>
            </a:r>
            <a:endParaRPr lang="ru-RU" sz="1600" b="1" dirty="0">
              <a:solidFill>
                <a:schemeClr val="hlink"/>
              </a:solidFill>
              <a:latin typeface="Calibri" pitchFamily="34" charset="0"/>
            </a:endParaRPr>
          </a:p>
        </p:txBody>
      </p:sp>
      <p:sp>
        <p:nvSpPr>
          <p:cNvPr id="19467" name="TextBox 9"/>
          <p:cNvSpPr txBox="1">
            <a:spLocks noChangeArrowheads="1"/>
          </p:cNvSpPr>
          <p:nvPr/>
        </p:nvSpPr>
        <p:spPr bwMode="auto">
          <a:xfrm>
            <a:off x="4572000" y="2997201"/>
            <a:ext cx="352901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hlink"/>
                </a:solidFill>
                <a:latin typeface="Monotype Corsiva" pitchFamily="66" charset="0"/>
              </a:rPr>
              <a:t> </a:t>
            </a:r>
            <a:endParaRPr lang="ru-RU" sz="1600" b="1" dirty="0">
              <a:solidFill>
                <a:schemeClr val="hlink"/>
              </a:solidFill>
              <a:latin typeface="Calibri" pitchFamily="34" charset="0"/>
            </a:endParaRPr>
          </a:p>
        </p:txBody>
      </p:sp>
      <p:pic>
        <p:nvPicPr>
          <p:cNvPr id="9" name="Рисунок 8" descr="грамот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1412776"/>
            <a:ext cx="3456384" cy="4752528"/>
          </a:xfrm>
          <a:prstGeom prst="rect">
            <a:avLst/>
          </a:prstGeom>
        </p:spPr>
      </p:pic>
      <p:pic>
        <p:nvPicPr>
          <p:cNvPr id="10" name="Рисунок 9" descr="уд.Шарикова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9992" y="1412776"/>
            <a:ext cx="3312368" cy="4608512"/>
          </a:xfrm>
          <a:prstGeom prst="rect">
            <a:avLst/>
          </a:prstGeom>
        </p:spPr>
      </p:pic>
    </p:spTree>
  </p:cSld>
  <p:clrMapOvr>
    <a:masterClrMapping/>
  </p:clrMapOvr>
  <p:transition advClick="0" advTm="7000"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4" name="TextBox 9"/>
          <p:cNvSpPr txBox="1">
            <a:spLocks noChangeArrowheads="1"/>
          </p:cNvSpPr>
          <p:nvPr/>
        </p:nvSpPr>
        <p:spPr bwMode="auto">
          <a:xfrm>
            <a:off x="1042988" y="3357564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hlink"/>
                </a:solidFill>
                <a:latin typeface="Monotype Corsiva" pitchFamily="66" charset="0"/>
              </a:rPr>
              <a:t> </a:t>
            </a:r>
            <a:endParaRPr lang="ru-RU" sz="1400" b="1" dirty="0">
              <a:solidFill>
                <a:schemeClr val="hlink"/>
              </a:solidFill>
              <a:latin typeface="Monotype Corsiva" pitchFamily="66" charset="0"/>
            </a:endParaRPr>
          </a:p>
        </p:txBody>
      </p:sp>
      <p:pic>
        <p:nvPicPr>
          <p:cNvPr id="19458" name="Picture 5" descr="40e233253335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73023" y="0"/>
            <a:ext cx="9144000" cy="6858000"/>
          </a:xfrm>
          <a:noFill/>
        </p:spPr>
      </p:pic>
      <p:sp>
        <p:nvSpPr>
          <p:cNvPr id="1945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2891840"/>
          </a:xfrm>
        </p:spPr>
        <p:txBody>
          <a:bodyPr/>
          <a:lstStyle/>
          <a:p>
            <a:pPr eaLnBrk="1" hangingPunct="1"/>
            <a:r>
              <a:rPr lang="ru-RU" sz="4000" dirty="0" smtClean="0">
                <a:solidFill>
                  <a:srgbClr val="001C74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/>
            </a:r>
            <a:br>
              <a:rPr lang="ru-RU" sz="4000" dirty="0" smtClean="0">
                <a:solidFill>
                  <a:srgbClr val="001C74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4000" dirty="0" smtClean="0">
                <a:solidFill>
                  <a:srgbClr val="001C74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</a:p>
        </p:txBody>
      </p:sp>
      <p:sp>
        <p:nvSpPr>
          <p:cNvPr id="19463" name="TextBox 9"/>
          <p:cNvSpPr txBox="1">
            <a:spLocks noChangeArrowheads="1"/>
          </p:cNvSpPr>
          <p:nvPr/>
        </p:nvSpPr>
        <p:spPr bwMode="auto">
          <a:xfrm>
            <a:off x="2792415" y="447416"/>
            <a:ext cx="49482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rgbClr val="990000"/>
                </a:solidFill>
                <a:latin typeface="Monotype Corsiva" pitchFamily="66" charset="0"/>
              </a:rPr>
              <a:t> </a:t>
            </a:r>
            <a:endParaRPr lang="ru-RU" sz="2400" b="1" dirty="0">
              <a:solidFill>
                <a:srgbClr val="990000"/>
              </a:solidFill>
              <a:latin typeface="Calibri" pitchFamily="34" charset="0"/>
            </a:endParaRPr>
          </a:p>
        </p:txBody>
      </p:sp>
      <p:sp>
        <p:nvSpPr>
          <p:cNvPr id="19465" name="TextBox 9"/>
          <p:cNvSpPr txBox="1">
            <a:spLocks noChangeArrowheads="1"/>
          </p:cNvSpPr>
          <p:nvPr/>
        </p:nvSpPr>
        <p:spPr bwMode="auto">
          <a:xfrm>
            <a:off x="4755481" y="5987883"/>
            <a:ext cx="295275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hlink"/>
                </a:solidFill>
                <a:latin typeface="Monotype Corsiva" pitchFamily="66" charset="0"/>
              </a:rPr>
              <a:t> </a:t>
            </a:r>
            <a:endParaRPr lang="ru-RU" sz="1600" b="1" dirty="0">
              <a:solidFill>
                <a:schemeClr val="hlink"/>
              </a:solidFill>
              <a:latin typeface="Calibri" pitchFamily="34" charset="0"/>
            </a:endParaRPr>
          </a:p>
        </p:txBody>
      </p:sp>
      <p:sp>
        <p:nvSpPr>
          <p:cNvPr id="19466" name="TextBox 9"/>
          <p:cNvSpPr txBox="1">
            <a:spLocks noChangeArrowheads="1"/>
          </p:cNvSpPr>
          <p:nvPr/>
        </p:nvSpPr>
        <p:spPr bwMode="auto">
          <a:xfrm>
            <a:off x="1258890" y="5949951"/>
            <a:ext cx="32400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hlink"/>
                </a:solidFill>
                <a:latin typeface="Monotype Corsiva" pitchFamily="66" charset="0"/>
              </a:rPr>
              <a:t> </a:t>
            </a:r>
            <a:endParaRPr lang="ru-RU" sz="1600" b="1" dirty="0">
              <a:solidFill>
                <a:schemeClr val="hlink"/>
              </a:solidFill>
              <a:latin typeface="Calibri" pitchFamily="34" charset="0"/>
            </a:endParaRPr>
          </a:p>
        </p:txBody>
      </p:sp>
      <p:sp>
        <p:nvSpPr>
          <p:cNvPr id="19467" name="TextBox 9"/>
          <p:cNvSpPr txBox="1">
            <a:spLocks noChangeArrowheads="1"/>
          </p:cNvSpPr>
          <p:nvPr/>
        </p:nvSpPr>
        <p:spPr bwMode="auto">
          <a:xfrm>
            <a:off x="4572000" y="2997201"/>
            <a:ext cx="352901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hlink"/>
                </a:solidFill>
                <a:latin typeface="Monotype Corsiva" pitchFamily="66" charset="0"/>
              </a:rPr>
              <a:t> </a:t>
            </a:r>
            <a:endParaRPr lang="ru-RU" sz="1600" b="1" dirty="0">
              <a:solidFill>
                <a:schemeClr val="hlink"/>
              </a:solidFill>
              <a:latin typeface="Calibri" pitchFamily="34" charset="0"/>
            </a:endParaRPr>
          </a:p>
        </p:txBody>
      </p:sp>
      <p:pic>
        <p:nvPicPr>
          <p:cNvPr id="14" name="Рисунок 13" descr="удост.короновирус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1052736"/>
            <a:ext cx="3384376" cy="4968552"/>
          </a:xfrm>
          <a:prstGeom prst="rect">
            <a:avLst/>
          </a:prstGeom>
        </p:spPr>
      </p:pic>
      <p:pic>
        <p:nvPicPr>
          <p:cNvPr id="15" name="Рисунок 14" descr="первая пом.Шарикова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9992" y="1340768"/>
            <a:ext cx="4032448" cy="1800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11726332"/>
      </p:ext>
    </p:extLst>
  </p:cSld>
  <p:clrMapOvr>
    <a:masterClrMapping/>
  </p:clrMapOvr>
  <p:transition advClick="0" advTm="7000"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5" descr="40e23325333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-24408"/>
            <a:ext cx="9144000" cy="6858000"/>
          </a:xfrm>
        </p:spPr>
      </p:pic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94322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FF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Мое педагогическое кредо:</a:t>
            </a:r>
            <a:r>
              <a:rPr lang="ru-RU" sz="3200" b="1" dirty="0" smtClean="0">
                <a:solidFill>
                  <a:srgbClr val="000099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/>
            </a:r>
            <a:br>
              <a:rPr lang="ru-RU" sz="3200" b="1" dirty="0" smtClean="0">
                <a:solidFill>
                  <a:srgbClr val="000099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3200" b="1" dirty="0" smtClean="0">
                <a:solidFill>
                  <a:srgbClr val="000099"/>
                </a:solidFill>
                <a:latin typeface="Monotype Corsiva" pitchFamily="66" charset="0"/>
                <a:cs typeface="Microsoft Sans Serif" panose="020B0604020202020204" pitchFamily="34" charset="0"/>
              </a:rPr>
              <a:t>«Старатся увидеть в душе ребенка </a:t>
            </a:r>
            <a:br>
              <a:rPr lang="ru-RU" sz="3200" b="1" dirty="0" smtClean="0">
                <a:solidFill>
                  <a:srgbClr val="000099"/>
                </a:solidFill>
                <a:latin typeface="Monotype Corsiva" pitchFamily="66" charset="0"/>
                <a:cs typeface="Microsoft Sans Serif" panose="020B0604020202020204" pitchFamily="34" charset="0"/>
              </a:rPr>
            </a:br>
            <a:r>
              <a:rPr lang="ru-RU" sz="3200" b="1" dirty="0" smtClean="0">
                <a:solidFill>
                  <a:srgbClr val="000099"/>
                </a:solidFill>
                <a:latin typeface="Monotype Corsiva" pitchFamily="66" charset="0"/>
                <a:cs typeface="Microsoft Sans Serif" panose="020B0604020202020204" pitchFamily="34" charset="0"/>
              </a:rPr>
              <a:t>то зернышко, ухаживая за  которым,</a:t>
            </a:r>
            <a:br>
              <a:rPr lang="ru-RU" sz="3200" b="1" dirty="0" smtClean="0">
                <a:solidFill>
                  <a:srgbClr val="000099"/>
                </a:solidFill>
                <a:latin typeface="Monotype Corsiva" pitchFamily="66" charset="0"/>
                <a:cs typeface="Microsoft Sans Serif" panose="020B0604020202020204" pitchFamily="34" charset="0"/>
              </a:rPr>
            </a:br>
            <a:r>
              <a:rPr lang="ru-RU" sz="3200" b="1" dirty="0" smtClean="0">
                <a:solidFill>
                  <a:srgbClr val="000099"/>
                </a:solidFill>
                <a:latin typeface="Monotype Corsiva" pitchFamily="66" charset="0"/>
                <a:cs typeface="Microsoft Sans Serif" panose="020B0604020202020204" pitchFamily="34" charset="0"/>
              </a:rPr>
              <a:t>можно вырастить  замечательное дерево»</a:t>
            </a:r>
            <a:r>
              <a:rPr lang="ru-RU" sz="3200" b="1" dirty="0" smtClean="0">
                <a:solidFill>
                  <a:srgbClr val="000099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/>
            </a:r>
            <a:br>
              <a:rPr lang="ru-RU" sz="3200" b="1" dirty="0" smtClean="0">
                <a:solidFill>
                  <a:srgbClr val="000099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endParaRPr lang="ru-RU" sz="3200" b="1" dirty="0" smtClean="0">
              <a:solidFill>
                <a:srgbClr val="000099"/>
              </a:solidFill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2531" name="Прямоугольник 4"/>
          <p:cNvSpPr>
            <a:spLocks noChangeArrowheads="1"/>
          </p:cNvSpPr>
          <p:nvPr/>
        </p:nvSpPr>
        <p:spPr bwMode="auto">
          <a:xfrm>
            <a:off x="1214437" y="733426"/>
            <a:ext cx="678656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400">
              <a:latin typeface="Calibri" pitchFamily="34" charset="0"/>
            </a:endParaRPr>
          </a:p>
          <a:p>
            <a:endParaRPr lang="ru-RU" sz="1400">
              <a:latin typeface="Calibri" pitchFamily="34" charset="0"/>
            </a:endParaRPr>
          </a:p>
          <a:p>
            <a:endParaRPr lang="ru-RU" sz="1400">
              <a:latin typeface="Calibri" pitchFamily="34" charset="0"/>
            </a:endParaRPr>
          </a:p>
          <a:p>
            <a:r>
              <a:rPr lang="ru-RU" sz="1400">
                <a:latin typeface="Calibri" pitchFamily="34" charset="0"/>
              </a:rPr>
              <a:t>                                                                        </a:t>
            </a:r>
          </a:p>
        </p:txBody>
      </p:sp>
      <p:pic>
        <p:nvPicPr>
          <p:cNvPr id="6" name="Рисунок 5" descr="str_vospitately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07902" y="2564904"/>
            <a:ext cx="6328196" cy="3456384"/>
          </a:xfrm>
          <a:prstGeom prst="rect">
            <a:avLst/>
          </a:prstGeom>
        </p:spPr>
      </p:pic>
    </p:spTree>
  </p:cSld>
  <p:clrMapOvr>
    <a:masterClrMapping/>
  </p:clrMapOvr>
  <p:transition advClick="0" advTm="7000"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6626" name="Picture 5" descr="40e23325333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6627" name="Rectangle 6"/>
          <p:cNvSpPr>
            <a:spLocks noChangeArrowheads="1"/>
          </p:cNvSpPr>
          <p:nvPr/>
        </p:nvSpPr>
        <p:spPr bwMode="auto">
          <a:xfrm>
            <a:off x="1403351" y="2374166"/>
            <a:ext cx="6264275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001C74"/>
                </a:solidFill>
                <a:latin typeface="Monotype Corsiva" panose="03010101010201010101" pitchFamily="66" charset="0"/>
              </a:rPr>
              <a:t>Фотоархив</a:t>
            </a:r>
            <a:endParaRPr lang="ru-RU" sz="5400" b="1" dirty="0">
              <a:solidFill>
                <a:srgbClr val="001C74"/>
              </a:solidFill>
              <a:latin typeface="Monotype Corsiva" panose="03010101010201010101" pitchFamily="66" charset="0"/>
            </a:endParaRPr>
          </a:p>
          <a:p>
            <a:pPr algn="ctr"/>
            <a:endParaRPr lang="ru-RU" sz="2800" dirty="0">
              <a:solidFill>
                <a:srgbClr val="990000"/>
              </a:solidFill>
            </a:endParaRPr>
          </a:p>
          <a:p>
            <a:pPr algn="ctr"/>
            <a:r>
              <a:rPr lang="ru-RU" dirty="0"/>
              <a:t>   </a:t>
            </a:r>
            <a:r>
              <a:rPr lang="ru-RU" sz="2000" dirty="0" smtClean="0"/>
              <a:t> </a:t>
            </a:r>
            <a:endParaRPr lang="ru-RU" dirty="0"/>
          </a:p>
        </p:txBody>
      </p:sp>
      <p:pic>
        <p:nvPicPr>
          <p:cNvPr id="28674" name="Picture 2" descr="C:\Users\березка\Desktop\фо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9" y="3568726"/>
            <a:ext cx="3191686" cy="27405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7000"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6627" name="Rectangle 6"/>
          <p:cNvSpPr>
            <a:spLocks noChangeArrowheads="1"/>
          </p:cNvSpPr>
          <p:nvPr/>
        </p:nvSpPr>
        <p:spPr bwMode="auto">
          <a:xfrm>
            <a:off x="1403351" y="2789663"/>
            <a:ext cx="62642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ru-RU" sz="2800" dirty="0">
              <a:solidFill>
                <a:srgbClr val="990000"/>
              </a:solidFill>
            </a:endParaRPr>
          </a:p>
          <a:p>
            <a:pPr algn="ctr"/>
            <a:r>
              <a:rPr lang="ru-RU" dirty="0"/>
              <a:t>   </a:t>
            </a:r>
            <a:r>
              <a:rPr lang="ru-RU" sz="2000" dirty="0" smtClean="0"/>
              <a:t> </a:t>
            </a:r>
            <a:endParaRPr lang="ru-RU" dirty="0"/>
          </a:p>
        </p:txBody>
      </p:sp>
      <p:pic>
        <p:nvPicPr>
          <p:cNvPr id="26626" name="Picture 5" descr="40e23325333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36512" y="-72009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IMG_20201225_104439.jpg"/>
          <p:cNvPicPr>
            <a:picLocks noChangeAspect="1"/>
          </p:cNvPicPr>
          <p:nvPr/>
        </p:nvPicPr>
        <p:blipFill>
          <a:blip r:embed="rId3" cstate="print"/>
          <a:srcRect l="8744" t="17528" r="14748" b="19663"/>
          <a:stretch>
            <a:fillRect/>
          </a:stretch>
        </p:blipFill>
        <p:spPr>
          <a:xfrm rot="21269458">
            <a:off x="581048" y="527207"/>
            <a:ext cx="4176464" cy="25655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IMG_20210211_090325.jpg"/>
          <p:cNvPicPr>
            <a:picLocks noChangeAspect="1"/>
          </p:cNvPicPr>
          <p:nvPr/>
        </p:nvPicPr>
        <p:blipFill>
          <a:blip r:embed="rId4" cstate="print"/>
          <a:srcRect l="1862" t="30718"/>
          <a:stretch>
            <a:fillRect/>
          </a:stretch>
        </p:blipFill>
        <p:spPr>
          <a:xfrm rot="586637">
            <a:off x="5130169" y="611437"/>
            <a:ext cx="3096344" cy="29145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 descr="IMG_20210211_090303.jpg"/>
          <p:cNvPicPr>
            <a:picLocks noChangeAspect="1"/>
          </p:cNvPicPr>
          <p:nvPr/>
        </p:nvPicPr>
        <p:blipFill>
          <a:blip r:embed="rId5" cstate="print"/>
          <a:srcRect l="6355" t="7609" b="18646"/>
          <a:stretch>
            <a:fillRect/>
          </a:stretch>
        </p:blipFill>
        <p:spPr>
          <a:xfrm rot="21399790">
            <a:off x="4932040" y="3645024"/>
            <a:ext cx="2331688" cy="2448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 descr="IMG_20210120_092752.jpg"/>
          <p:cNvPicPr>
            <a:picLocks noChangeAspect="1"/>
          </p:cNvPicPr>
          <p:nvPr/>
        </p:nvPicPr>
        <p:blipFill>
          <a:blip r:embed="rId6" cstate="print"/>
          <a:srcRect t="10813" b="15656"/>
          <a:stretch>
            <a:fillRect/>
          </a:stretch>
        </p:blipFill>
        <p:spPr>
          <a:xfrm>
            <a:off x="1403648" y="3212976"/>
            <a:ext cx="2866762" cy="25251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13656096"/>
      </p:ext>
    </p:extLst>
  </p:cSld>
  <p:clrMapOvr>
    <a:masterClrMapping/>
  </p:clrMapOvr>
  <p:transition advClick="0" advTm="7000"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6627" name="Rectangle 6"/>
          <p:cNvSpPr>
            <a:spLocks noChangeArrowheads="1"/>
          </p:cNvSpPr>
          <p:nvPr/>
        </p:nvSpPr>
        <p:spPr bwMode="auto">
          <a:xfrm>
            <a:off x="1403351" y="2789663"/>
            <a:ext cx="62642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ru-RU" sz="2800" dirty="0">
              <a:solidFill>
                <a:srgbClr val="990000"/>
              </a:solidFill>
            </a:endParaRPr>
          </a:p>
          <a:p>
            <a:pPr algn="ctr"/>
            <a:r>
              <a:rPr lang="ru-RU" dirty="0"/>
              <a:t>   </a:t>
            </a:r>
            <a:r>
              <a:rPr lang="ru-RU" sz="2000" dirty="0" smtClean="0"/>
              <a:t> </a:t>
            </a:r>
            <a:endParaRPr lang="ru-RU" dirty="0"/>
          </a:p>
        </p:txBody>
      </p:sp>
      <p:pic>
        <p:nvPicPr>
          <p:cNvPr id="26626" name="Picture 5" descr="40e23325333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457200" y="274638"/>
            <a:ext cx="8229600" cy="1642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Sans Serif" panose="020B0604020202020204" pitchFamily="34" charset="0"/>
              <a:ea typeface="+mj-ea"/>
              <a:cs typeface="Microsoft Sans Serif" panose="020B0604020202020204" pitchFamily="34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609600" y="427038"/>
            <a:ext cx="8229600" cy="1642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rPr>
              <a:t>Индивидуальные занятия в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rPr>
              <a:t>л</a:t>
            </a:r>
            <a:r>
              <a:rPr kumimoji="0" lang="ru-RU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rPr>
              <a:t>огопедической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rPr>
              <a:t> группе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Sans Serif" panose="020B0604020202020204" pitchFamily="34" charset="0"/>
              <a:ea typeface="+mj-ea"/>
              <a:cs typeface="Microsoft Sans Serif" panose="020B0604020202020204" pitchFamily="34" charset="0"/>
            </a:endParaRPr>
          </a:p>
        </p:txBody>
      </p:sp>
      <p:pic>
        <p:nvPicPr>
          <p:cNvPr id="11" name="Рисунок 10" descr="IMG_20201202_1046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943147">
            <a:off x="863615" y="2758764"/>
            <a:ext cx="2317238" cy="28765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IMG-a24c3be5ad24ceccd4ef64cf2739408b-V.jpg"/>
          <p:cNvPicPr>
            <a:picLocks noChangeAspect="1"/>
          </p:cNvPicPr>
          <p:nvPr/>
        </p:nvPicPr>
        <p:blipFill>
          <a:blip r:embed="rId5" cstate="print"/>
          <a:srcRect t="30450" r="6201" b="7601"/>
          <a:stretch>
            <a:fillRect/>
          </a:stretch>
        </p:blipFill>
        <p:spPr>
          <a:xfrm>
            <a:off x="3214678" y="1857364"/>
            <a:ext cx="2592288" cy="22827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 descr="IMG-7b927548994193db2d44b686b0dc571e-V.jpg"/>
          <p:cNvPicPr>
            <a:picLocks noChangeAspect="1"/>
          </p:cNvPicPr>
          <p:nvPr/>
        </p:nvPicPr>
        <p:blipFill>
          <a:blip r:embed="rId6" cstate="print"/>
          <a:srcRect l="3801" t="6951" r="2401" b="15350"/>
          <a:stretch>
            <a:fillRect/>
          </a:stretch>
        </p:blipFill>
        <p:spPr>
          <a:xfrm rot="1108686">
            <a:off x="5739461" y="3261354"/>
            <a:ext cx="2557070" cy="28242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4085417922"/>
      </p:ext>
    </p:extLst>
  </p:cSld>
  <p:clrMapOvr>
    <a:masterClrMapping/>
  </p:clrMapOvr>
  <p:transition advClick="0" advTm="7000"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6627" name="Rectangle 6"/>
          <p:cNvSpPr>
            <a:spLocks noChangeArrowheads="1"/>
          </p:cNvSpPr>
          <p:nvPr/>
        </p:nvSpPr>
        <p:spPr bwMode="auto">
          <a:xfrm>
            <a:off x="1403351" y="2789663"/>
            <a:ext cx="62642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ru-RU" sz="2800" dirty="0">
              <a:solidFill>
                <a:srgbClr val="990000"/>
              </a:solidFill>
            </a:endParaRPr>
          </a:p>
          <a:p>
            <a:pPr algn="ctr"/>
            <a:r>
              <a:rPr lang="ru-RU" dirty="0"/>
              <a:t>   </a:t>
            </a:r>
            <a:r>
              <a:rPr lang="ru-RU" sz="2000" dirty="0" smtClean="0"/>
              <a:t> </a:t>
            </a:r>
            <a:endParaRPr lang="ru-RU" dirty="0"/>
          </a:p>
        </p:txBody>
      </p:sp>
      <p:pic>
        <p:nvPicPr>
          <p:cNvPr id="26626" name="Picture 5" descr="40e23325333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457200" y="548680"/>
            <a:ext cx="8229600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noProof="0" dirty="0" smtClean="0">
                <a:solidFill>
                  <a:srgbClr val="C00000"/>
                </a:solidFill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rPr>
              <a:t>Психологический тренинг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Sans Serif" panose="020B0604020202020204" pitchFamily="34" charset="0"/>
              <a:ea typeface="+mj-ea"/>
              <a:cs typeface="Microsoft Sans Serif" panose="020B0604020202020204" pitchFamily="34" charset="0"/>
            </a:endParaRPr>
          </a:p>
        </p:txBody>
      </p:sp>
      <p:pic>
        <p:nvPicPr>
          <p:cNvPr id="10" name="Рисунок 9" descr="IMG_20210127_093828.jpg"/>
          <p:cNvPicPr>
            <a:picLocks noChangeAspect="1"/>
          </p:cNvPicPr>
          <p:nvPr/>
        </p:nvPicPr>
        <p:blipFill>
          <a:blip r:embed="rId3" cstate="print"/>
          <a:srcRect l="11466" r="3176" b="13168"/>
          <a:stretch>
            <a:fillRect/>
          </a:stretch>
        </p:blipFill>
        <p:spPr>
          <a:xfrm rot="20906991">
            <a:off x="930608" y="1729545"/>
            <a:ext cx="2648766" cy="2016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IMG_20210127_095101.jpg"/>
          <p:cNvPicPr>
            <a:picLocks noChangeAspect="1"/>
          </p:cNvPicPr>
          <p:nvPr/>
        </p:nvPicPr>
        <p:blipFill>
          <a:blip r:embed="rId4" cstate="print"/>
          <a:srcRect l="5113" t="21585" r="2751" b="7904"/>
          <a:stretch>
            <a:fillRect/>
          </a:stretch>
        </p:blipFill>
        <p:spPr>
          <a:xfrm rot="867579">
            <a:off x="4357526" y="2017105"/>
            <a:ext cx="3847770" cy="22034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IMG_20210127_095335_1.jpg"/>
          <p:cNvPicPr>
            <a:picLocks noChangeAspect="1"/>
          </p:cNvPicPr>
          <p:nvPr/>
        </p:nvPicPr>
        <p:blipFill>
          <a:blip r:embed="rId5" cstate="print"/>
          <a:srcRect l="3538" t="17375" r="4326" b="23690"/>
          <a:stretch>
            <a:fillRect/>
          </a:stretch>
        </p:blipFill>
        <p:spPr>
          <a:xfrm rot="21255699">
            <a:off x="899592" y="4293096"/>
            <a:ext cx="3610685" cy="18722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 descr="IMG_20210127_09544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44008" y="4319161"/>
            <a:ext cx="2808312" cy="2101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4085417922"/>
      </p:ext>
    </p:extLst>
  </p:cSld>
  <p:clrMapOvr>
    <a:masterClrMapping/>
  </p:clrMapOvr>
  <p:transition advClick="0" advTm="7000"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5" descr="40e23325333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-24036"/>
            <a:ext cx="9144000" cy="6858000"/>
          </a:xfrm>
        </p:spPr>
      </p:pic>
      <p:sp>
        <p:nvSpPr>
          <p:cNvPr id="27651" name="Прямоугольник 4"/>
          <p:cNvSpPr>
            <a:spLocks noChangeArrowheads="1"/>
          </p:cNvSpPr>
          <p:nvPr/>
        </p:nvSpPr>
        <p:spPr bwMode="auto">
          <a:xfrm>
            <a:off x="1214437" y="733426"/>
            <a:ext cx="678656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400">
              <a:latin typeface="Calibri" pitchFamily="34" charset="0"/>
            </a:endParaRPr>
          </a:p>
          <a:p>
            <a:endParaRPr lang="ru-RU" sz="1400">
              <a:latin typeface="Calibri" pitchFamily="34" charset="0"/>
            </a:endParaRPr>
          </a:p>
          <a:p>
            <a:endParaRPr lang="ru-RU" sz="1400">
              <a:latin typeface="Calibri" pitchFamily="34" charset="0"/>
            </a:endParaRPr>
          </a:p>
          <a:p>
            <a:r>
              <a:rPr lang="ru-RU" sz="1400">
                <a:latin typeface="Calibri" pitchFamily="34" charset="0"/>
              </a:rPr>
              <a:t>                                                                        </a:t>
            </a: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874442"/>
          </a:xfrm>
        </p:spPr>
        <p:txBody>
          <a:bodyPr/>
          <a:lstStyle/>
          <a:p>
            <a:r>
              <a:rPr lang="ru-RU" sz="3200" dirty="0" smtClean="0">
                <a:solidFill>
                  <a:schemeClr val="tx2"/>
                </a:solidFill>
                <a:latin typeface="Monotype Corsiva" pitchFamily="66" charset="0"/>
              </a:rPr>
              <a:t>На свете есть много</a:t>
            </a:r>
            <a:br>
              <a:rPr lang="ru-RU" sz="3200" dirty="0" smtClean="0">
                <a:solidFill>
                  <a:schemeClr val="tx2"/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chemeClr val="tx2"/>
                </a:solidFill>
                <a:latin typeface="Monotype Corsiva" pitchFamily="66" charset="0"/>
              </a:rPr>
              <a:t> различных профессий,</a:t>
            </a:r>
            <a:br>
              <a:rPr lang="ru-RU" sz="3200" dirty="0" smtClean="0">
                <a:solidFill>
                  <a:schemeClr val="tx2"/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chemeClr val="tx2"/>
                </a:solidFill>
                <a:latin typeface="Monotype Corsiva" pitchFamily="66" charset="0"/>
              </a:rPr>
              <a:t>И в каждой есть прелесть своя,</a:t>
            </a:r>
            <a:br>
              <a:rPr lang="ru-RU" sz="3200" dirty="0" smtClean="0">
                <a:solidFill>
                  <a:schemeClr val="tx2"/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chemeClr val="tx2"/>
                </a:solidFill>
                <a:latin typeface="Monotype Corsiva" pitchFamily="66" charset="0"/>
              </a:rPr>
              <a:t>Но нет благородней ,</a:t>
            </a:r>
            <a:br>
              <a:rPr lang="ru-RU" sz="3200" dirty="0" smtClean="0">
                <a:solidFill>
                  <a:schemeClr val="tx2"/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chemeClr val="tx2"/>
                </a:solidFill>
                <a:latin typeface="Monotype Corsiva" pitchFamily="66" charset="0"/>
              </a:rPr>
              <a:t>нужней и чудесней,</a:t>
            </a:r>
            <a:br>
              <a:rPr lang="ru-RU" sz="3200" dirty="0" smtClean="0">
                <a:solidFill>
                  <a:schemeClr val="tx2"/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chemeClr val="tx2"/>
                </a:solidFill>
                <a:latin typeface="Monotype Corsiva" pitchFamily="66" charset="0"/>
              </a:rPr>
              <a:t>Чем та, кем работаю я!</a:t>
            </a:r>
            <a:r>
              <a:rPr lang="ru-RU" sz="3200" dirty="0" smtClean="0">
                <a:latin typeface="Monotype Corsiva" pitchFamily="66" charset="0"/>
              </a:rPr>
              <a:t/>
            </a:r>
            <a:br>
              <a:rPr lang="ru-RU" sz="3200" dirty="0" smtClean="0">
                <a:latin typeface="Monotype Corsiva" pitchFamily="66" charset="0"/>
              </a:rPr>
            </a:br>
            <a:endParaRPr lang="ru-RU" sz="3200" dirty="0">
              <a:latin typeface="Monotype Corsiva" pitchFamily="66" charset="0"/>
            </a:endParaRPr>
          </a:p>
        </p:txBody>
      </p:sp>
      <p:pic>
        <p:nvPicPr>
          <p:cNvPr id="7" name="Рисунок 6" descr="scale_12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19672" y="3573016"/>
            <a:ext cx="3779912" cy="2834934"/>
          </a:xfrm>
          <a:prstGeom prst="rect">
            <a:avLst/>
          </a:prstGeom>
        </p:spPr>
      </p:pic>
    </p:spTree>
  </p:cSld>
  <p:clrMapOvr>
    <a:masterClrMapping/>
  </p:clrMapOvr>
  <p:transition advClick="0" advTm="7000"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5" descr="40e23325333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6672" y="-9252"/>
            <a:ext cx="9144000" cy="6858000"/>
          </a:xfrm>
        </p:spPr>
      </p:pic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704856" cy="1872208"/>
          </a:xfrm>
        </p:spPr>
        <p:txBody>
          <a:bodyPr/>
          <a:lstStyle/>
          <a:p>
            <a:pPr algn="l" eaLnBrk="1" hangingPunct="1"/>
            <a:r>
              <a:rPr lang="ru-RU" b="1" dirty="0" smtClean="0">
                <a:solidFill>
                  <a:srgbClr val="C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1800" dirty="0" smtClean="0">
                <a:solidFill>
                  <a:srgbClr val="7030A0"/>
                </a:solidFill>
                <a:latin typeface="Constantia" panose="02030602050306030303" pitchFamily="18" charset="0"/>
              </a:rPr>
              <a:t> </a:t>
            </a:r>
            <a:br>
              <a:rPr lang="ru-RU" sz="1800" dirty="0" smtClean="0">
                <a:solidFill>
                  <a:srgbClr val="7030A0"/>
                </a:solidFill>
                <a:latin typeface="Constantia" panose="02030602050306030303" pitchFamily="18" charset="0"/>
              </a:rPr>
            </a:br>
            <a:r>
              <a:rPr lang="ru-RU" sz="2000" b="1" dirty="0" smtClean="0">
                <a:solidFill>
                  <a:srgbClr val="003399"/>
                </a:solidFill>
                <a:latin typeface="Constantia" panose="02030602050306030303" pitchFamily="18" charset="0"/>
              </a:rPr>
              <a:t/>
            </a:r>
            <a:br>
              <a:rPr lang="ru-RU" sz="2000" b="1" dirty="0" smtClean="0">
                <a:solidFill>
                  <a:srgbClr val="003399"/>
                </a:solidFill>
                <a:latin typeface="Constantia" panose="02030602050306030303" pitchFamily="18" charset="0"/>
              </a:rPr>
            </a:br>
            <a:r>
              <a:rPr lang="ru-RU" sz="1800" b="1" dirty="0" smtClean="0">
                <a:solidFill>
                  <a:srgbClr val="003399"/>
                </a:solidFill>
                <a:latin typeface="Constantia" panose="02030602050306030303" pitchFamily="18" charset="0"/>
              </a:rPr>
              <a:t>  </a:t>
            </a:r>
            <a:r>
              <a:rPr lang="ru-RU" sz="1800" b="1" dirty="0">
                <a:solidFill>
                  <a:srgbClr val="003399"/>
                </a:solidFill>
                <a:latin typeface="Constantia" panose="02030602050306030303" pitchFamily="18" charset="0"/>
              </a:rPr>
              <a:t/>
            </a:r>
            <a:br>
              <a:rPr lang="ru-RU" sz="1800" b="1" dirty="0">
                <a:solidFill>
                  <a:srgbClr val="003399"/>
                </a:solidFill>
                <a:latin typeface="Constantia" panose="02030602050306030303" pitchFamily="18" charset="0"/>
              </a:rPr>
            </a:br>
            <a:endParaRPr lang="ru-RU" sz="1800" b="1" dirty="0" smtClean="0">
              <a:solidFill>
                <a:srgbClr val="003399"/>
              </a:solidFill>
              <a:latin typeface="Constantia" panose="02030602050306030303" pitchFamily="18" charset="0"/>
              <a:cs typeface="Microsoft Sans Serif" panose="020B0604020202020204" pitchFamily="34" charset="0"/>
            </a:endParaRPr>
          </a:p>
        </p:txBody>
      </p:sp>
      <p:sp>
        <p:nvSpPr>
          <p:cNvPr id="27651" name="Прямоугольник 4"/>
          <p:cNvSpPr>
            <a:spLocks noChangeArrowheads="1"/>
          </p:cNvSpPr>
          <p:nvPr/>
        </p:nvSpPr>
        <p:spPr bwMode="auto">
          <a:xfrm>
            <a:off x="179513" y="733426"/>
            <a:ext cx="856895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1400">
              <a:latin typeface="Calibri" pitchFamily="34" charset="0"/>
            </a:endParaRPr>
          </a:p>
          <a:p>
            <a:endParaRPr lang="ru-RU" sz="1400">
              <a:latin typeface="Calibri" pitchFamily="34" charset="0"/>
            </a:endParaRPr>
          </a:p>
          <a:p>
            <a:endParaRPr lang="ru-RU" sz="1400">
              <a:latin typeface="Calibri" pitchFamily="34" charset="0"/>
            </a:endParaRPr>
          </a:p>
          <a:p>
            <a:r>
              <a:rPr lang="ru-RU" sz="1400">
                <a:latin typeface="Calibri" pitchFamily="34" charset="0"/>
              </a:rPr>
              <a:t>                                                                        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457200" y="274638"/>
            <a:ext cx="8229600" cy="1642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noProof="0" dirty="0" smtClean="0">
                <a:solidFill>
                  <a:srgbClr val="FF0000"/>
                </a:solidFill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rPr>
              <a:t>Спасибо за внимание!</a:t>
            </a:r>
            <a:endParaRPr kumimoji="0" lang="ru-RU" sz="4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Sans Serif" panose="020B0604020202020204" pitchFamily="34" charset="0"/>
              <a:ea typeface="+mj-ea"/>
              <a:cs typeface="Microsoft Sans Serif" panose="020B0604020202020204" pitchFamily="34" charset="0"/>
            </a:endParaRPr>
          </a:p>
        </p:txBody>
      </p:sp>
      <p:pic>
        <p:nvPicPr>
          <p:cNvPr id="6" name="Рисунок 5" descr="147782397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1643050"/>
            <a:ext cx="6412045" cy="424961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09455028"/>
      </p:ext>
    </p:extLst>
  </p:cSld>
  <p:clrMapOvr>
    <a:masterClrMapping/>
  </p:clrMapOvr>
  <p:transition advClick="0" advTm="7000"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194</Words>
  <Application>Microsoft Office PowerPoint</Application>
  <PresentationFormat>Экран (4:3)</PresentationFormat>
  <Paragraphs>78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  </vt:lpstr>
      <vt:lpstr> </vt:lpstr>
      <vt:lpstr>Мои достижения</vt:lpstr>
      <vt:lpstr>  </vt:lpstr>
      <vt:lpstr>Мое педагогическое кредо: «Старатся увидеть в душе ребенка  то зернышко, ухаживая за  которым, можно вырастить  замечательное дерево» </vt:lpstr>
      <vt:lpstr>Слайд 10</vt:lpstr>
      <vt:lpstr>Слайд 11</vt:lpstr>
      <vt:lpstr>Слайд 12</vt:lpstr>
      <vt:lpstr>Слайд 13</vt:lpstr>
      <vt:lpstr>На свете есть много  различных профессий, И в каждой есть прелесть своя, Но нет благородней , нужней и чудесней, Чем та, кем работаю я! </vt:lpstr>
      <vt:lpstr>       </vt:lpstr>
    </vt:vector>
  </TitlesOfParts>
  <Company>Computer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66</cp:revision>
  <dcterms:created xsi:type="dcterms:W3CDTF">2011-07-28T08:26:20Z</dcterms:created>
  <dcterms:modified xsi:type="dcterms:W3CDTF">2021-02-15T09:39:16Z</dcterms:modified>
</cp:coreProperties>
</file>